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9105E7A-9174-471A-8CB9-E628813573E1}">
  <a:tblStyle styleId="{29105E7A-9174-471A-8CB9-E628813573E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77b82f5d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77b82f5d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77b82f5d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e77b82f5d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77b82f5d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77b82f5d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77b82f5d5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e77b82f5d5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77b82f5d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e77b82f5d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e77b82f5d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e77b82f5d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e77b82f5d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e77b82f5d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77b82f5d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77b82f5d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e77b82f5d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2e77b82f5d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74e16b46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74e16b46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e77b82f5d5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e77b82f5d5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e77b82f5d5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e77b82f5d5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3ee84ad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3ee84ad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e77b82f5d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e77b82f5d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e77b82f5d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e77b82f5d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e77b82f5d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e77b82f5d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hyperlink" Target="https://www.datacamp.com/cheat-sheet/machine-learning-cheat-sheet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Relationship Id="rId4" Type="http://schemas.openxmlformats.org/officeDocument/2006/relationships/image" Target="../media/image15.png"/><Relationship Id="rId5" Type="http://schemas.openxmlformats.org/officeDocument/2006/relationships/image" Target="../media/image17.jp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460950" y="23201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NELIREF DATA SCIENCE/AI SYMPOSIUM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2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8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4175" cy="5195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Ecosystem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Arial"/>
                <a:ea typeface="Arial"/>
                <a:cs typeface="Arial"/>
                <a:sym typeface="Arial"/>
              </a:rPr>
              <a:t>Machine learning is not one size fits all</a:t>
            </a:r>
            <a:endParaRPr/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00" y="668450"/>
            <a:ext cx="9065550" cy="447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5" y="-44300"/>
            <a:ext cx="9144000" cy="4883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7"/>
          <p:cNvSpPr txBox="1"/>
          <p:nvPr>
            <p:ph idx="4294967295" type="title"/>
          </p:nvPr>
        </p:nvSpPr>
        <p:spPr>
          <a:xfrm>
            <a:off x="59700" y="4838700"/>
            <a:ext cx="8826600" cy="30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https://www.datacamp.com/cheat-sheet/machine-learning-cheat-sheet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4175" cy="510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4700"/>
            <a:ext cx="9065649" cy="505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28050"/>
            <a:ext cx="8839201" cy="33697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 txBox="1"/>
          <p:nvPr>
            <p:ph type="title"/>
          </p:nvPr>
        </p:nvSpPr>
        <p:spPr>
          <a:xfrm>
            <a:off x="490250" y="488250"/>
            <a:ext cx="810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Introduction to Machine Learning &amp; Artificial Intelligence with Python</a:t>
            </a:r>
            <a:r>
              <a:rPr b="1" lang="en" sz="4800"/>
              <a:t> </a:t>
            </a:r>
            <a:endParaRPr sz="4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849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99" name="Google Shape;199;p33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3"/>
          <p:cNvSpPr txBox="1"/>
          <p:nvPr>
            <p:ph idx="2" type="body"/>
          </p:nvPr>
        </p:nvSpPr>
        <p:spPr>
          <a:xfrm>
            <a:off x="2120950" y="724200"/>
            <a:ext cx="6039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/>
              <a:t>HANDS-ON EXPERIENCE</a:t>
            </a:r>
            <a:endParaRPr sz="3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34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34"/>
          <p:cNvSpPr txBox="1"/>
          <p:nvPr>
            <p:ph type="title"/>
          </p:nvPr>
        </p:nvSpPr>
        <p:spPr>
          <a:xfrm>
            <a:off x="1516250" y="44010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 &amp; 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0" y="0"/>
            <a:ext cx="9161100" cy="164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4294967295" type="title"/>
          </p:nvPr>
        </p:nvSpPr>
        <p:spPr>
          <a:xfrm>
            <a:off x="311700" y="220100"/>
            <a:ext cx="85206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INSTRUCTORS</a:t>
            </a:r>
            <a:endParaRPr i="1" sz="1600"/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4138" y="1101158"/>
            <a:ext cx="1644300" cy="1644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4">
            <a:alphaModFix/>
          </a:blip>
          <a:srcRect b="3840" l="0" r="0" t="3840"/>
          <a:stretch/>
        </p:blipFill>
        <p:spPr>
          <a:xfrm>
            <a:off x="2743250" y="1194894"/>
            <a:ext cx="1671600" cy="16713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 rotWithShape="1">
          <a:blip r:embed="rId5">
            <a:alphaModFix/>
          </a:blip>
          <a:srcRect b="18310" l="0" r="0" t="3904"/>
          <a:stretch/>
        </p:blipFill>
        <p:spPr>
          <a:xfrm>
            <a:off x="5178541" y="1101145"/>
            <a:ext cx="1644300" cy="1644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/>
          <p:nvPr>
            <p:ph idx="4294967295" type="title"/>
          </p:nvPr>
        </p:nvSpPr>
        <p:spPr>
          <a:xfrm>
            <a:off x="307925" y="268176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Roland Abi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4" name="Google Shape;84;p15"/>
          <p:cNvSpPr txBox="1"/>
          <p:nvPr>
            <p:ph idx="4294967295" type="body"/>
          </p:nvPr>
        </p:nvSpPr>
        <p:spPr>
          <a:xfrm>
            <a:off x="155525" y="3130200"/>
            <a:ext cx="22554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Msc Data Science (Washington DC)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Quality Data Scientist Intern 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(Intuitive Surgicals)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5" name="Google Shape;85;p15"/>
          <p:cNvSpPr txBox="1"/>
          <p:nvPr>
            <p:ph idx="4294967295" type="title"/>
          </p:nvPr>
        </p:nvSpPr>
        <p:spPr>
          <a:xfrm>
            <a:off x="2563093" y="2681769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Abraham Idu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6" name="Google Shape;86;p15"/>
          <p:cNvSpPr txBox="1"/>
          <p:nvPr>
            <p:ph idx="4294967295" type="title"/>
          </p:nvPr>
        </p:nvSpPr>
        <p:spPr>
          <a:xfrm>
            <a:off x="4970479" y="285534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Gabriel Terkuma Saaondo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7" name="Google Shape;87;p15"/>
          <p:cNvSpPr txBox="1"/>
          <p:nvPr>
            <p:ph idx="4294967295" type="body"/>
          </p:nvPr>
        </p:nvSpPr>
        <p:spPr>
          <a:xfrm>
            <a:off x="2563093" y="3130188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Msc Applied Bioinformatics (in-view) MIPT, Moscow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4958279" y="326046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BSc Botany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University of Agriculture Makurdi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89" name="Google Shape;89;p15"/>
          <p:cNvSpPr txBox="1"/>
          <p:nvPr>
            <p:ph idx="4294967295" type="title"/>
          </p:nvPr>
        </p:nvSpPr>
        <p:spPr>
          <a:xfrm>
            <a:off x="7037990" y="2666794"/>
            <a:ext cx="2022300" cy="57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Joseph Tachia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0" name="Google Shape;90;p15"/>
          <p:cNvSpPr txBox="1"/>
          <p:nvPr>
            <p:ph idx="4294967295" type="body"/>
          </p:nvPr>
        </p:nvSpPr>
        <p:spPr>
          <a:xfrm>
            <a:off x="7037990" y="3115213"/>
            <a:ext cx="2022300" cy="115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M.Sc Plasma Physics Moscow Institute of Physics and Technology</a:t>
            </a:r>
            <a:endParaRPr sz="1200">
              <a:solidFill>
                <a:schemeClr val="dk2"/>
              </a:solidFill>
            </a:endParaRPr>
          </a:p>
        </p:txBody>
      </p:sp>
      <p:pic>
        <p:nvPicPr>
          <p:cNvPr id="91" name="Google Shape;91;p15"/>
          <p:cNvPicPr preferRelativeResize="0"/>
          <p:nvPr/>
        </p:nvPicPr>
        <p:blipFill rotWithShape="1">
          <a:blip r:embed="rId6">
            <a:alphaModFix/>
          </a:blip>
          <a:srcRect b="787" l="0" r="0" t="787"/>
          <a:stretch/>
        </p:blipFill>
        <p:spPr>
          <a:xfrm>
            <a:off x="7145166" y="1134858"/>
            <a:ext cx="1644300" cy="16443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AGENDA</a:t>
            </a:r>
            <a:endParaRPr i="1" sz="1600"/>
          </a:p>
        </p:txBody>
      </p:sp>
      <p:cxnSp>
        <p:nvCxnSpPr>
          <p:cNvPr id="97" name="Google Shape;97;p16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8" name="Google Shape;98;p16"/>
          <p:cNvSpPr txBox="1"/>
          <p:nvPr>
            <p:ph type="title"/>
          </p:nvPr>
        </p:nvSpPr>
        <p:spPr>
          <a:xfrm>
            <a:off x="727112" y="19196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INTRODUCTION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727112" y="22097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What is Artificial Intelligence/Machine Learning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0" name="Google Shape;100;p16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1" name="Google Shape;101;p16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ML Concepts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2" name="Google Shape;102;p16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Common concepts used in AI/ML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3" name="Google Shape;103;p16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4" name="Google Shape;104;p16"/>
          <p:cNvSpPr txBox="1"/>
          <p:nvPr>
            <p:ph type="title"/>
          </p:nvPr>
        </p:nvSpPr>
        <p:spPr>
          <a:xfrm>
            <a:off x="4279873" y="1995900"/>
            <a:ext cx="2050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ML Ecosystem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General purpose AI/ML and their applications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6" name="Google Shape;106;p16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7" name="Google Shape;107;p16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HANDS- ON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Hands-on session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9" name="Google Shape;109;p16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10" name="Google Shape;110;p16"/>
          <p:cNvSpPr txBox="1"/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Q &amp; A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Questions and Answers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12" name="Google Shape;112;p16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{29105E7A-9174-471A-8CB9-E628813573E1}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Introduction: What is AI/ML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078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425" y="0"/>
            <a:ext cx="9262425" cy="5212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041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Concepts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